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5" r:id="rId4"/>
    <p:sldId id="259" r:id="rId5"/>
    <p:sldId id="261" r:id="rId6"/>
    <p:sldId id="266" r:id="rId7"/>
    <p:sldId id="267" r:id="rId8"/>
    <p:sldId id="268" r:id="rId9"/>
    <p:sldId id="269" r:id="rId10"/>
    <p:sldId id="274" r:id="rId11"/>
    <p:sldId id="273" r:id="rId12"/>
    <p:sldId id="270" r:id="rId13"/>
    <p:sldId id="271" r:id="rId14"/>
    <p:sldId id="272" r:id="rId15"/>
    <p:sldId id="275" r:id="rId16"/>
    <p:sldId id="276" r:id="rId17"/>
    <p:sldId id="277"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2F4D8F-C0C4-4469-A114-94B7E4D04170}"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F6E5E-6C68-42EE-B852-B8736CEDD1E9}" type="slidenum">
              <a:rPr lang="en-US" smtClean="0"/>
              <a:t>‹#›</a:t>
            </a:fld>
            <a:endParaRPr lang="en-US"/>
          </a:p>
        </p:txBody>
      </p:sp>
    </p:spTree>
    <p:extLst>
      <p:ext uri="{BB962C8B-B14F-4D97-AF65-F5344CB8AC3E}">
        <p14:creationId xmlns:p14="http://schemas.microsoft.com/office/powerpoint/2010/main" val="4017896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2F4D8F-C0C4-4469-A114-94B7E4D04170}"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F6E5E-6C68-42EE-B852-B8736CEDD1E9}" type="slidenum">
              <a:rPr lang="en-US" smtClean="0"/>
              <a:t>‹#›</a:t>
            </a:fld>
            <a:endParaRPr lang="en-US"/>
          </a:p>
        </p:txBody>
      </p:sp>
    </p:spTree>
    <p:extLst>
      <p:ext uri="{BB962C8B-B14F-4D97-AF65-F5344CB8AC3E}">
        <p14:creationId xmlns:p14="http://schemas.microsoft.com/office/powerpoint/2010/main" val="1267385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2F4D8F-C0C4-4469-A114-94B7E4D04170}"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F6E5E-6C68-42EE-B852-B8736CEDD1E9}" type="slidenum">
              <a:rPr lang="en-US" smtClean="0"/>
              <a:t>‹#›</a:t>
            </a:fld>
            <a:endParaRPr lang="en-US"/>
          </a:p>
        </p:txBody>
      </p:sp>
    </p:spTree>
    <p:extLst>
      <p:ext uri="{BB962C8B-B14F-4D97-AF65-F5344CB8AC3E}">
        <p14:creationId xmlns:p14="http://schemas.microsoft.com/office/powerpoint/2010/main" val="1088862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2F4D8F-C0C4-4469-A114-94B7E4D04170}"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F6E5E-6C68-42EE-B852-B8736CEDD1E9}" type="slidenum">
              <a:rPr lang="en-US" smtClean="0"/>
              <a:t>‹#›</a:t>
            </a:fld>
            <a:endParaRPr lang="en-US"/>
          </a:p>
        </p:txBody>
      </p:sp>
    </p:spTree>
    <p:extLst>
      <p:ext uri="{BB962C8B-B14F-4D97-AF65-F5344CB8AC3E}">
        <p14:creationId xmlns:p14="http://schemas.microsoft.com/office/powerpoint/2010/main" val="2985477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A2F4D8F-C0C4-4469-A114-94B7E4D04170}"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F6E5E-6C68-42EE-B852-B8736CEDD1E9}" type="slidenum">
              <a:rPr lang="en-US" smtClean="0"/>
              <a:t>‹#›</a:t>
            </a:fld>
            <a:endParaRPr lang="en-US"/>
          </a:p>
        </p:txBody>
      </p:sp>
    </p:spTree>
    <p:extLst>
      <p:ext uri="{BB962C8B-B14F-4D97-AF65-F5344CB8AC3E}">
        <p14:creationId xmlns:p14="http://schemas.microsoft.com/office/powerpoint/2010/main" val="3288136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2F4D8F-C0C4-4469-A114-94B7E4D04170}"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BF6E5E-6C68-42EE-B852-B8736CEDD1E9}" type="slidenum">
              <a:rPr lang="en-US" smtClean="0"/>
              <a:t>‹#›</a:t>
            </a:fld>
            <a:endParaRPr lang="en-US"/>
          </a:p>
        </p:txBody>
      </p:sp>
    </p:spTree>
    <p:extLst>
      <p:ext uri="{BB962C8B-B14F-4D97-AF65-F5344CB8AC3E}">
        <p14:creationId xmlns:p14="http://schemas.microsoft.com/office/powerpoint/2010/main" val="3781825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2F4D8F-C0C4-4469-A114-94B7E4D04170}" type="datetimeFigureOut">
              <a:rPr lang="en-US" smtClean="0"/>
              <a:t>8/27/2025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BF6E5E-6C68-42EE-B852-B8736CEDD1E9}" type="slidenum">
              <a:rPr lang="en-US" smtClean="0"/>
              <a:t>‹#›</a:t>
            </a:fld>
            <a:endParaRPr lang="en-US"/>
          </a:p>
        </p:txBody>
      </p:sp>
    </p:spTree>
    <p:extLst>
      <p:ext uri="{BB962C8B-B14F-4D97-AF65-F5344CB8AC3E}">
        <p14:creationId xmlns:p14="http://schemas.microsoft.com/office/powerpoint/2010/main" val="3662978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2F4D8F-C0C4-4469-A114-94B7E4D04170}" type="datetimeFigureOut">
              <a:rPr lang="en-US" smtClean="0"/>
              <a:t>8/27/2025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BF6E5E-6C68-42EE-B852-B8736CEDD1E9}" type="slidenum">
              <a:rPr lang="en-US" smtClean="0"/>
              <a:t>‹#›</a:t>
            </a:fld>
            <a:endParaRPr lang="en-US"/>
          </a:p>
        </p:txBody>
      </p:sp>
    </p:spTree>
    <p:extLst>
      <p:ext uri="{BB962C8B-B14F-4D97-AF65-F5344CB8AC3E}">
        <p14:creationId xmlns:p14="http://schemas.microsoft.com/office/powerpoint/2010/main" val="3992483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2F4D8F-C0C4-4469-A114-94B7E4D04170}" type="datetimeFigureOut">
              <a:rPr lang="en-US" smtClean="0"/>
              <a:t>8/27/2025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BF6E5E-6C68-42EE-B852-B8736CEDD1E9}" type="slidenum">
              <a:rPr lang="en-US" smtClean="0"/>
              <a:t>‹#›</a:t>
            </a:fld>
            <a:endParaRPr lang="en-US"/>
          </a:p>
        </p:txBody>
      </p:sp>
    </p:spTree>
    <p:extLst>
      <p:ext uri="{BB962C8B-B14F-4D97-AF65-F5344CB8AC3E}">
        <p14:creationId xmlns:p14="http://schemas.microsoft.com/office/powerpoint/2010/main" val="4048038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A2F4D8F-C0C4-4469-A114-94B7E4D04170}"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BF6E5E-6C68-42EE-B852-B8736CEDD1E9}" type="slidenum">
              <a:rPr lang="en-US" smtClean="0"/>
              <a:t>‹#›</a:t>
            </a:fld>
            <a:endParaRPr lang="en-US"/>
          </a:p>
        </p:txBody>
      </p:sp>
    </p:spTree>
    <p:extLst>
      <p:ext uri="{BB962C8B-B14F-4D97-AF65-F5344CB8AC3E}">
        <p14:creationId xmlns:p14="http://schemas.microsoft.com/office/powerpoint/2010/main" val="1061961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A2F4D8F-C0C4-4469-A114-94B7E4D04170}"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BF6E5E-6C68-42EE-B852-B8736CEDD1E9}" type="slidenum">
              <a:rPr lang="en-US" smtClean="0"/>
              <a:t>‹#›</a:t>
            </a:fld>
            <a:endParaRPr lang="en-US"/>
          </a:p>
        </p:txBody>
      </p:sp>
    </p:spTree>
    <p:extLst>
      <p:ext uri="{BB962C8B-B14F-4D97-AF65-F5344CB8AC3E}">
        <p14:creationId xmlns:p14="http://schemas.microsoft.com/office/powerpoint/2010/main" val="2367018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2F4D8F-C0C4-4469-A114-94B7E4D04170}" type="datetimeFigureOut">
              <a:rPr lang="en-US" smtClean="0"/>
              <a:t>8/27/2025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BF6E5E-6C68-42EE-B852-B8736CEDD1E9}" type="slidenum">
              <a:rPr lang="en-US" smtClean="0"/>
              <a:t>‹#›</a:t>
            </a:fld>
            <a:endParaRPr lang="en-US"/>
          </a:p>
        </p:txBody>
      </p:sp>
    </p:spTree>
    <p:extLst>
      <p:ext uri="{BB962C8B-B14F-4D97-AF65-F5344CB8AC3E}">
        <p14:creationId xmlns:p14="http://schemas.microsoft.com/office/powerpoint/2010/main" val="3471168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CA" sz="5400" b="1" dirty="0" smtClean="0"/>
              <a:t/>
            </a:r>
            <a:br>
              <a:rPr lang="en-CA" sz="5400" b="1" dirty="0" smtClean="0"/>
            </a:br>
            <a:r>
              <a:rPr lang="en-CA" sz="5400" b="1" dirty="0" smtClean="0"/>
              <a:t>Return to Work After Injury: </a:t>
            </a:r>
            <a:br>
              <a:rPr lang="en-CA" sz="5400" b="1" dirty="0" smtClean="0"/>
            </a:br>
            <a:r>
              <a:rPr lang="en-CA" sz="5400" b="1" dirty="0" smtClean="0"/>
              <a:t>The WSIB process</a:t>
            </a:r>
            <a:br>
              <a:rPr lang="en-CA" sz="5400" b="1" dirty="0" smtClean="0"/>
            </a:br>
            <a:endParaRPr lang="en-US" sz="5400" dirty="0"/>
          </a:p>
        </p:txBody>
      </p:sp>
      <p:sp>
        <p:nvSpPr>
          <p:cNvPr id="3" name="Content Placeholder 2"/>
          <p:cNvSpPr>
            <a:spLocks noGrp="1"/>
          </p:cNvSpPr>
          <p:nvPr>
            <p:ph idx="1"/>
          </p:nvPr>
        </p:nvSpPr>
        <p:spPr/>
        <p:txBody>
          <a:bodyPr>
            <a:normAutofit lnSpcReduction="10000"/>
          </a:bodyPr>
          <a:lstStyle/>
          <a:p>
            <a:pPr marL="0" indent="0">
              <a:buNone/>
            </a:pPr>
            <a:endParaRPr lang="en-CA" sz="4000" dirty="0"/>
          </a:p>
          <a:p>
            <a:pPr marL="0" indent="0">
              <a:buNone/>
            </a:pPr>
            <a:r>
              <a:rPr lang="en-CA" sz="4000" dirty="0" smtClean="0"/>
              <a:t>Presentation </a:t>
            </a:r>
            <a:r>
              <a:rPr lang="en-CA" sz="4000" dirty="0"/>
              <a:t>to </a:t>
            </a:r>
            <a:r>
              <a:rPr lang="en-CA" sz="4000" dirty="0" smtClean="0"/>
              <a:t>the Hamilton </a:t>
            </a:r>
            <a:r>
              <a:rPr lang="en-CA" sz="4000" dirty="0"/>
              <a:t>and District Injured Workers </a:t>
            </a:r>
            <a:r>
              <a:rPr lang="en-CA" sz="4000" dirty="0" smtClean="0"/>
              <a:t>Group on August 27, 2025, from 7:00 p.m. to 9:00 p.m.</a:t>
            </a:r>
            <a:r>
              <a:rPr lang="en-CA" sz="4000" dirty="0"/>
              <a:t/>
            </a:r>
            <a:br>
              <a:rPr lang="en-CA" sz="4000" dirty="0"/>
            </a:br>
            <a:endParaRPr lang="en-CA" sz="4000" dirty="0" smtClean="0"/>
          </a:p>
          <a:p>
            <a:pPr marL="0" indent="0">
              <a:buNone/>
            </a:pPr>
            <a:r>
              <a:rPr lang="en-CA" sz="4000" dirty="0" smtClean="0"/>
              <a:t>Presentation </a:t>
            </a:r>
            <a:r>
              <a:rPr lang="en-CA" sz="4000" dirty="0"/>
              <a:t>by Chris Grawey, </a:t>
            </a:r>
            <a:r>
              <a:rPr lang="en-CA" sz="4000" dirty="0" smtClean="0"/>
              <a:t>Community Legal Worker, at the Injured </a:t>
            </a:r>
            <a:r>
              <a:rPr lang="en-CA" sz="4000" dirty="0"/>
              <a:t>Workers Community Legal Clinic</a:t>
            </a:r>
            <a:endParaRPr lang="en-US" sz="4000" dirty="0"/>
          </a:p>
        </p:txBody>
      </p:sp>
    </p:spTree>
    <p:extLst>
      <p:ext uri="{BB962C8B-B14F-4D97-AF65-F5344CB8AC3E}">
        <p14:creationId xmlns:p14="http://schemas.microsoft.com/office/powerpoint/2010/main" val="2560514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t>Undue Hardship</a:t>
            </a:r>
            <a:endParaRPr lang="en-US" b="1" dirty="0"/>
          </a:p>
        </p:txBody>
      </p:sp>
      <p:sp>
        <p:nvSpPr>
          <p:cNvPr id="3" name="Content Placeholder 2"/>
          <p:cNvSpPr>
            <a:spLocks noGrp="1"/>
          </p:cNvSpPr>
          <p:nvPr>
            <p:ph idx="1"/>
          </p:nvPr>
        </p:nvSpPr>
        <p:spPr/>
        <p:txBody>
          <a:bodyPr/>
          <a:lstStyle/>
          <a:p>
            <a:pPr marL="0" indent="0">
              <a:buNone/>
            </a:pPr>
            <a:r>
              <a:rPr lang="en-US" dirty="0" smtClean="0"/>
              <a:t>When </a:t>
            </a:r>
            <a:r>
              <a:rPr lang="en-US" dirty="0"/>
              <a:t>determining what constitutes undue hardship, the Ontario Human Rights Code provides that consideration is given to:</a:t>
            </a:r>
          </a:p>
          <a:p>
            <a:endParaRPr lang="en-US" dirty="0" smtClean="0"/>
          </a:p>
          <a:p>
            <a:r>
              <a:rPr lang="en-US" dirty="0" smtClean="0"/>
              <a:t>the </a:t>
            </a:r>
            <a:r>
              <a:rPr lang="en-US" dirty="0"/>
              <a:t>cost of accommodation</a:t>
            </a:r>
          </a:p>
          <a:p>
            <a:r>
              <a:rPr lang="en-US" dirty="0"/>
              <a:t>the health and safety needs of employees and/or customers, and </a:t>
            </a:r>
          </a:p>
          <a:p>
            <a:r>
              <a:rPr lang="en-US" dirty="0"/>
              <a:t>any outside sources of funding that may be available to the injury employer. </a:t>
            </a:r>
          </a:p>
        </p:txBody>
      </p:sp>
    </p:spTree>
    <p:extLst>
      <p:ext uri="{BB962C8B-B14F-4D97-AF65-F5344CB8AC3E}">
        <p14:creationId xmlns:p14="http://schemas.microsoft.com/office/powerpoint/2010/main" val="4126551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t>Suitable Work</a:t>
            </a:r>
            <a:endParaRPr lang="en-US" b="1" dirty="0"/>
          </a:p>
        </p:txBody>
      </p:sp>
      <p:sp>
        <p:nvSpPr>
          <p:cNvPr id="3" name="Content Placeholder 2"/>
          <p:cNvSpPr>
            <a:spLocks noGrp="1"/>
          </p:cNvSpPr>
          <p:nvPr>
            <p:ph idx="1"/>
          </p:nvPr>
        </p:nvSpPr>
        <p:spPr/>
        <p:txBody>
          <a:bodyPr>
            <a:normAutofit fontScale="92500" lnSpcReduction="10000"/>
          </a:bodyPr>
          <a:lstStyle/>
          <a:p>
            <a:r>
              <a:rPr lang="en-US" dirty="0"/>
              <a:t>Suitable work means post-injury work that is </a:t>
            </a:r>
            <a:r>
              <a:rPr lang="en-US" b="1" dirty="0"/>
              <a:t>safe, productive, consistent with the worker's functional abilities</a:t>
            </a:r>
            <a:r>
              <a:rPr lang="en-US" dirty="0"/>
              <a:t>, and that </a:t>
            </a:r>
            <a:r>
              <a:rPr lang="en-US" b="1" dirty="0"/>
              <a:t>restores the worker's </a:t>
            </a:r>
            <a:r>
              <a:rPr lang="en-US" b="1" dirty="0" smtClean="0"/>
              <a:t>pre-injury </a:t>
            </a:r>
            <a:r>
              <a:rPr lang="en-US" b="1" dirty="0"/>
              <a:t>earnings</a:t>
            </a:r>
            <a:r>
              <a:rPr lang="en-US" dirty="0"/>
              <a:t>, to the greatest extent possible</a:t>
            </a:r>
            <a:r>
              <a:rPr lang="en-US" dirty="0" smtClean="0"/>
              <a:t>. The work must be </a:t>
            </a:r>
            <a:r>
              <a:rPr lang="en-US" b="1" dirty="0" smtClean="0"/>
              <a:t>available</a:t>
            </a:r>
            <a:r>
              <a:rPr lang="en-US" dirty="0" smtClean="0"/>
              <a:t>, meaning it actually exists. </a:t>
            </a:r>
          </a:p>
          <a:p>
            <a:r>
              <a:rPr lang="en-CA" b="1" dirty="0" smtClean="0"/>
              <a:t>Safe: </a:t>
            </a:r>
            <a:r>
              <a:rPr lang="en-CA" dirty="0" smtClean="0"/>
              <a:t>not a H&amp;S risk; worker has functional ability to travel to and from work</a:t>
            </a:r>
          </a:p>
          <a:p>
            <a:r>
              <a:rPr lang="en-CA" b="1" dirty="0" smtClean="0"/>
              <a:t>Productive: </a:t>
            </a:r>
            <a:r>
              <a:rPr lang="en-CA" dirty="0" smtClean="0"/>
              <a:t>provides objective benefit to employer/tasks performed for entirety of shift. Tasks considered productive, include those that are: revenue-generating, part of the regular business operation, permit the worker to acquire new skills, and increase business efficiency </a:t>
            </a:r>
          </a:p>
          <a:p>
            <a:r>
              <a:rPr lang="en-CA" b="1" dirty="0" smtClean="0"/>
              <a:t>Consistent with the worker’s functional limitations</a:t>
            </a:r>
            <a:endParaRPr lang="en-CA" b="1" dirty="0"/>
          </a:p>
        </p:txBody>
      </p:sp>
    </p:spTree>
    <p:extLst>
      <p:ext uri="{BB962C8B-B14F-4D97-AF65-F5344CB8AC3E}">
        <p14:creationId xmlns:p14="http://schemas.microsoft.com/office/powerpoint/2010/main" val="4269874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t>Return to Work With Accident Employer</a:t>
            </a:r>
            <a:endParaRPr lang="en-US" b="1" dirty="0"/>
          </a:p>
        </p:txBody>
      </p:sp>
      <p:sp>
        <p:nvSpPr>
          <p:cNvPr id="3" name="Content Placeholder 2"/>
          <p:cNvSpPr>
            <a:spLocks noGrp="1"/>
          </p:cNvSpPr>
          <p:nvPr>
            <p:ph idx="1"/>
          </p:nvPr>
        </p:nvSpPr>
        <p:spPr/>
        <p:txBody>
          <a:bodyPr/>
          <a:lstStyle/>
          <a:p>
            <a:r>
              <a:rPr lang="en-US" dirty="0"/>
              <a:t>The WSIB will often want you back at work as soon as </a:t>
            </a:r>
            <a:r>
              <a:rPr lang="en-US" dirty="0" smtClean="0"/>
              <a:t>possible on </a:t>
            </a:r>
            <a:r>
              <a:rPr lang="en-US" dirty="0" smtClean="0"/>
              <a:t>modified duties.  </a:t>
            </a:r>
            <a:endParaRPr lang="en-US" dirty="0"/>
          </a:p>
          <a:p>
            <a:r>
              <a:rPr lang="en-US" dirty="0"/>
              <a:t>If duties are appropriate based </a:t>
            </a:r>
            <a:r>
              <a:rPr lang="en-US" dirty="0" smtClean="0"/>
              <a:t>on </a:t>
            </a:r>
            <a:r>
              <a:rPr lang="en-US" dirty="0"/>
              <a:t>your restrictions, WSIB expects you to return to work.</a:t>
            </a:r>
          </a:p>
          <a:p>
            <a:r>
              <a:rPr lang="en-US" b="1" i="1" dirty="0" smtClean="0"/>
              <a:t>It </a:t>
            </a:r>
            <a:r>
              <a:rPr lang="en-US" b="1" i="1" dirty="0"/>
              <a:t>is important to go your doctor regularly, update WSIB/your employer if you are not working, and to keep good records.</a:t>
            </a:r>
            <a:endParaRPr lang="en-US" dirty="0"/>
          </a:p>
          <a:p>
            <a:endParaRPr lang="en-US" dirty="0"/>
          </a:p>
        </p:txBody>
      </p:sp>
    </p:spTree>
    <p:extLst>
      <p:ext uri="{BB962C8B-B14F-4D97-AF65-F5344CB8AC3E}">
        <p14:creationId xmlns:p14="http://schemas.microsoft.com/office/powerpoint/2010/main" val="25925019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Return to </a:t>
            </a:r>
            <a:r>
              <a:rPr lang="en-US" b="1" dirty="0" smtClean="0"/>
              <a:t>Work With Accident Employer </a:t>
            </a:r>
            <a:endParaRPr lang="en-US" dirty="0"/>
          </a:p>
        </p:txBody>
      </p:sp>
      <p:sp>
        <p:nvSpPr>
          <p:cNvPr id="3" name="Content Placeholder 2"/>
          <p:cNvSpPr>
            <a:spLocks noGrp="1"/>
          </p:cNvSpPr>
          <p:nvPr>
            <p:ph idx="1"/>
          </p:nvPr>
        </p:nvSpPr>
        <p:spPr/>
        <p:txBody>
          <a:bodyPr>
            <a:normAutofit fontScale="85000" lnSpcReduction="20000"/>
          </a:bodyPr>
          <a:lstStyle/>
          <a:p>
            <a:r>
              <a:rPr lang="en-US" dirty="0"/>
              <a:t>If your employer offers you modified work, ask for a job description in writing and take it to your </a:t>
            </a:r>
            <a:r>
              <a:rPr lang="en-US" dirty="0" smtClean="0"/>
              <a:t>doctor, especially if you think it is not safe. </a:t>
            </a:r>
          </a:p>
          <a:p>
            <a:r>
              <a:rPr lang="en-US" dirty="0" smtClean="0"/>
              <a:t>Ask your doctor to complete an FAF for the WSIB outlining your restrictions/limitations.</a:t>
            </a:r>
          </a:p>
          <a:p>
            <a:r>
              <a:rPr lang="en-US" dirty="0" smtClean="0"/>
              <a:t>If </a:t>
            </a:r>
            <a:r>
              <a:rPr lang="en-US" dirty="0"/>
              <a:t>you are able to safely try the modified work, it is</a:t>
            </a:r>
            <a:r>
              <a:rPr lang="en-US" b="1" dirty="0"/>
              <a:t> better if you try</a:t>
            </a:r>
            <a:r>
              <a:rPr lang="en-US" dirty="0"/>
              <a:t>:</a:t>
            </a:r>
          </a:p>
          <a:p>
            <a:r>
              <a:rPr lang="en-US" dirty="0"/>
              <a:t>WSIB can end your benefits if you refuse suitable work. </a:t>
            </a:r>
            <a:endParaRPr lang="en-CA" dirty="0"/>
          </a:p>
          <a:p>
            <a:r>
              <a:rPr lang="en-US" dirty="0"/>
              <a:t>You don’t have to do anything that is unsafe, or that will make you worse. </a:t>
            </a:r>
          </a:p>
          <a:p>
            <a:r>
              <a:rPr lang="en-US" dirty="0"/>
              <a:t>Even if you cannot do every part of the job, it is good to show up, do what you can, and be clear about what you cannot do.</a:t>
            </a:r>
          </a:p>
          <a:p>
            <a:r>
              <a:rPr lang="en-US" dirty="0"/>
              <a:t>Trying the job also allows you to explain your duties to your doctor afterwards, which may help the doctor tell you whether it is appropriate.</a:t>
            </a:r>
          </a:p>
          <a:p>
            <a:r>
              <a:rPr lang="en-US" dirty="0"/>
              <a:t>If you are asked to do inappropriate jobs, call WSIB. </a:t>
            </a:r>
            <a:endParaRPr lang="en-CA" dirty="0"/>
          </a:p>
          <a:p>
            <a:endParaRPr lang="en-US" dirty="0"/>
          </a:p>
        </p:txBody>
      </p:sp>
    </p:spTree>
    <p:extLst>
      <p:ext uri="{BB962C8B-B14F-4D97-AF65-F5344CB8AC3E}">
        <p14:creationId xmlns:p14="http://schemas.microsoft.com/office/powerpoint/2010/main" val="32192555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t>Unable to RTW With Injury Employer: Deeming</a:t>
            </a:r>
            <a:endParaRPr lang="en-US" b="1" dirty="0"/>
          </a:p>
        </p:txBody>
      </p:sp>
      <p:sp>
        <p:nvSpPr>
          <p:cNvPr id="3" name="Content Placeholder 2"/>
          <p:cNvSpPr>
            <a:spLocks noGrp="1"/>
          </p:cNvSpPr>
          <p:nvPr>
            <p:ph idx="1"/>
          </p:nvPr>
        </p:nvSpPr>
        <p:spPr/>
        <p:txBody>
          <a:bodyPr/>
          <a:lstStyle/>
          <a:p>
            <a:r>
              <a:rPr lang="en-US" dirty="0" smtClean="0"/>
              <a:t>If the </a:t>
            </a:r>
            <a:r>
              <a:rPr lang="en-US" dirty="0"/>
              <a:t>WSIB determines that </a:t>
            </a:r>
            <a:r>
              <a:rPr lang="en-US" dirty="0" smtClean="0"/>
              <a:t>you are employable in a Suitable Occupation (SO), your LOE benefits can be reduced or terminated, even if you are not actually employed in the SO.</a:t>
            </a:r>
          </a:p>
          <a:p>
            <a:r>
              <a:rPr lang="en-US" dirty="0" smtClean="0"/>
              <a:t>This is commonly known as </a:t>
            </a:r>
            <a:r>
              <a:rPr lang="en-US" b="1" dirty="0" smtClean="0"/>
              <a:t>deeming</a:t>
            </a:r>
            <a:r>
              <a:rPr lang="en-US" dirty="0" smtClean="0"/>
              <a:t>.  </a:t>
            </a:r>
            <a:endParaRPr lang="en-US" dirty="0"/>
          </a:p>
        </p:txBody>
      </p:sp>
    </p:spTree>
    <p:extLst>
      <p:ext uri="{BB962C8B-B14F-4D97-AF65-F5344CB8AC3E}">
        <p14:creationId xmlns:p14="http://schemas.microsoft.com/office/powerpoint/2010/main" val="3164169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t>Unable to RTW With Injury Employer: Re-Training</a:t>
            </a:r>
            <a:endParaRPr lang="en-US" b="1" dirty="0"/>
          </a:p>
        </p:txBody>
      </p:sp>
      <p:sp>
        <p:nvSpPr>
          <p:cNvPr id="3" name="Content Placeholder 2"/>
          <p:cNvSpPr>
            <a:spLocks noGrp="1"/>
          </p:cNvSpPr>
          <p:nvPr>
            <p:ph idx="1"/>
          </p:nvPr>
        </p:nvSpPr>
        <p:spPr/>
        <p:txBody>
          <a:bodyPr>
            <a:normAutofit fontScale="92500" lnSpcReduction="20000"/>
          </a:bodyPr>
          <a:lstStyle/>
          <a:p>
            <a:r>
              <a:rPr lang="en-CA" dirty="0" smtClean="0"/>
              <a:t>If there is no suitable work available, the WSIB can provide re-training services.</a:t>
            </a:r>
          </a:p>
          <a:p>
            <a:r>
              <a:rPr lang="en-CA" dirty="0" smtClean="0"/>
              <a:t>Begins with a vocational assessment completed by an external organization such as the March of Dimes to determine your education, skills, experience, interest, barriers (physical and mental), etc. </a:t>
            </a:r>
          </a:p>
          <a:p>
            <a:r>
              <a:rPr lang="en-CA" dirty="0" smtClean="0"/>
              <a:t>The type of re-training required is determined by the WSIB, in conjunction with the IW</a:t>
            </a:r>
          </a:p>
          <a:p>
            <a:r>
              <a:rPr lang="en-CA" dirty="0" smtClean="0"/>
              <a:t>Possible to enter a university or college program</a:t>
            </a:r>
          </a:p>
          <a:p>
            <a:r>
              <a:rPr lang="en-CA" dirty="0" smtClean="0"/>
              <a:t>Private career colleges often used. </a:t>
            </a:r>
            <a:endParaRPr lang="en-CA" dirty="0"/>
          </a:p>
          <a:p>
            <a:r>
              <a:rPr lang="en-CA" dirty="0" smtClean="0"/>
              <a:t>Re-training can include: literacy/ESL, computer training, job search [interview skills, resume building, etc.]). The WSIB will often retrain for entry level jobs, so the process can be relatively short in duration.</a:t>
            </a:r>
          </a:p>
          <a:p>
            <a:endParaRPr lang="en-CA" dirty="0" smtClean="0"/>
          </a:p>
        </p:txBody>
      </p:sp>
    </p:spTree>
    <p:extLst>
      <p:ext uri="{BB962C8B-B14F-4D97-AF65-F5344CB8AC3E}">
        <p14:creationId xmlns:p14="http://schemas.microsoft.com/office/powerpoint/2010/main" val="29239202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a:t>Unable to RTW With Injury Employer: </a:t>
            </a:r>
            <a:r>
              <a:rPr lang="en-CA" b="1" dirty="0" smtClean="0"/>
              <a:t>Re-Training Complete</a:t>
            </a:r>
            <a:endParaRPr lang="en-US" dirty="0"/>
          </a:p>
        </p:txBody>
      </p:sp>
      <p:sp>
        <p:nvSpPr>
          <p:cNvPr id="3" name="Content Placeholder 2"/>
          <p:cNvSpPr>
            <a:spLocks noGrp="1"/>
          </p:cNvSpPr>
          <p:nvPr>
            <p:ph idx="1"/>
          </p:nvPr>
        </p:nvSpPr>
        <p:spPr/>
        <p:txBody>
          <a:bodyPr/>
          <a:lstStyle/>
          <a:p>
            <a:r>
              <a:rPr lang="en-CA" dirty="0" smtClean="0"/>
              <a:t>When the re-training program is complete, the IW will be deemed, meaning that their LOE benefits will be reduced/terminated regardless of whether they are actually employed.</a:t>
            </a:r>
            <a:endParaRPr lang="en-US" dirty="0"/>
          </a:p>
        </p:txBody>
      </p:sp>
    </p:spTree>
    <p:extLst>
      <p:ext uri="{BB962C8B-B14F-4D97-AF65-F5344CB8AC3E}">
        <p14:creationId xmlns:p14="http://schemas.microsoft.com/office/powerpoint/2010/main" val="2429122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Common issues in re-training program?</a:t>
            </a:r>
            <a:endParaRPr lang="en-US" dirty="0"/>
          </a:p>
        </p:txBody>
      </p:sp>
      <p:sp>
        <p:nvSpPr>
          <p:cNvPr id="3" name="Content Placeholder 2"/>
          <p:cNvSpPr>
            <a:spLocks noGrp="1"/>
          </p:cNvSpPr>
          <p:nvPr>
            <p:ph idx="1"/>
          </p:nvPr>
        </p:nvSpPr>
        <p:spPr/>
        <p:txBody>
          <a:bodyPr/>
          <a:lstStyle/>
          <a:p>
            <a:r>
              <a:rPr lang="en-CA" dirty="0" smtClean="0"/>
              <a:t>Determined to be uncooperative (i.e. lack of attendance due to sickness/injury)</a:t>
            </a:r>
          </a:p>
          <a:p>
            <a:endParaRPr lang="en-CA" dirty="0" smtClean="0"/>
          </a:p>
          <a:p>
            <a:r>
              <a:rPr lang="en-CA" dirty="0" smtClean="0"/>
              <a:t>Insufficient re-training sessions to provide adequate knowledge </a:t>
            </a:r>
          </a:p>
          <a:p>
            <a:endParaRPr lang="en-CA" dirty="0" smtClean="0"/>
          </a:p>
          <a:p>
            <a:r>
              <a:rPr lang="en-CA" dirty="0" smtClean="0"/>
              <a:t>After completion of the program, many injured workers are unable to secure employment and they are deemed. </a:t>
            </a:r>
          </a:p>
          <a:p>
            <a:endParaRPr lang="en-CA" dirty="0"/>
          </a:p>
          <a:p>
            <a:endParaRPr lang="en-US" dirty="0"/>
          </a:p>
        </p:txBody>
      </p:sp>
    </p:spTree>
    <p:extLst>
      <p:ext uri="{BB962C8B-B14F-4D97-AF65-F5344CB8AC3E}">
        <p14:creationId xmlns:p14="http://schemas.microsoft.com/office/powerpoint/2010/main" val="1482729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t>Additional Advice</a:t>
            </a:r>
            <a:endParaRPr lang="en-US" b="1" dirty="0"/>
          </a:p>
        </p:txBody>
      </p:sp>
      <p:sp>
        <p:nvSpPr>
          <p:cNvPr id="3" name="Content Placeholder 2"/>
          <p:cNvSpPr>
            <a:spLocks noGrp="1"/>
          </p:cNvSpPr>
          <p:nvPr>
            <p:ph idx="1"/>
          </p:nvPr>
        </p:nvSpPr>
        <p:spPr/>
        <p:txBody>
          <a:bodyPr>
            <a:normAutofit fontScale="92500"/>
          </a:bodyPr>
          <a:lstStyle/>
          <a:p>
            <a:r>
              <a:rPr lang="en-US" dirty="0"/>
              <a:t>Once the WSIB </a:t>
            </a:r>
            <a:r>
              <a:rPr lang="en-US" dirty="0" smtClean="0"/>
              <a:t>selects an SO, ensure you submit an Intent to Object (ITO) form to the WSIB to protect your ability to appeal the decision. Protecting time limits is one of the most important things to consider in your claim. ITOs are required for every WSIB decision. </a:t>
            </a:r>
          </a:p>
          <a:p>
            <a:r>
              <a:rPr lang="en-US" dirty="0" smtClean="0"/>
              <a:t>During </a:t>
            </a:r>
            <a:r>
              <a:rPr lang="en-US" dirty="0"/>
              <a:t>the </a:t>
            </a:r>
            <a:r>
              <a:rPr lang="en-US" dirty="0" smtClean="0"/>
              <a:t>re-training</a:t>
            </a:r>
            <a:r>
              <a:rPr lang="en-US" dirty="0"/>
              <a:t>, make sure you record </a:t>
            </a:r>
            <a:r>
              <a:rPr lang="en-US" dirty="0" smtClean="0"/>
              <a:t>and report any </a:t>
            </a:r>
            <a:r>
              <a:rPr lang="en-US" dirty="0"/>
              <a:t>difficulties you encounter. </a:t>
            </a:r>
            <a:r>
              <a:rPr lang="en-US" dirty="0" smtClean="0"/>
              <a:t>If </a:t>
            </a:r>
            <a:r>
              <a:rPr lang="en-US" dirty="0" smtClean="0"/>
              <a:t>you are unable to participate in the re-training program you will need a medical opinion to substantiate why you can no longer participate in the program. Even if you do have supportive medical, the WSIB may still disagree and reduce/cut-off your LOE. </a:t>
            </a:r>
          </a:p>
          <a:p>
            <a:r>
              <a:rPr lang="en-US" dirty="0" smtClean="0"/>
              <a:t>During the job search period, record the jobs you apply for, along with the dates you send in the applications. </a:t>
            </a:r>
            <a:endParaRPr lang="en-US" dirty="0"/>
          </a:p>
        </p:txBody>
      </p:sp>
    </p:spTree>
    <p:extLst>
      <p:ext uri="{BB962C8B-B14F-4D97-AF65-F5344CB8AC3E}">
        <p14:creationId xmlns:p14="http://schemas.microsoft.com/office/powerpoint/2010/main" val="2247392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t>WSIB Benefits</a:t>
            </a:r>
            <a:endParaRPr lang="en-US" b="1" dirty="0"/>
          </a:p>
        </p:txBody>
      </p:sp>
      <p:sp>
        <p:nvSpPr>
          <p:cNvPr id="3" name="Content Placeholder 2"/>
          <p:cNvSpPr>
            <a:spLocks noGrp="1"/>
          </p:cNvSpPr>
          <p:nvPr>
            <p:ph idx="1"/>
          </p:nvPr>
        </p:nvSpPr>
        <p:spPr/>
        <p:txBody>
          <a:bodyPr>
            <a:normAutofit/>
          </a:bodyPr>
          <a:lstStyle/>
          <a:p>
            <a:r>
              <a:rPr lang="en-CA" dirty="0"/>
              <a:t>Loss of Earnings (LOE) – full LOE is 85% of </a:t>
            </a:r>
            <a:r>
              <a:rPr lang="en-CA" dirty="0" smtClean="0"/>
              <a:t>net average earnings</a:t>
            </a:r>
          </a:p>
          <a:p>
            <a:endParaRPr lang="en-CA" dirty="0"/>
          </a:p>
          <a:p>
            <a:r>
              <a:rPr lang="en-CA" dirty="0" smtClean="0"/>
              <a:t>Healthcare Benefits (necessary, appropriate, and sufficient)</a:t>
            </a:r>
          </a:p>
          <a:p>
            <a:endParaRPr lang="en-CA" dirty="0" smtClean="0"/>
          </a:p>
          <a:p>
            <a:r>
              <a:rPr lang="en-CA" dirty="0" smtClean="0"/>
              <a:t>Non-Economic Loss (NEL) award(s) for Permanent Impairments</a:t>
            </a:r>
          </a:p>
          <a:p>
            <a:endParaRPr lang="en-CA" dirty="0" smtClean="0"/>
          </a:p>
          <a:p>
            <a:r>
              <a:rPr lang="en-CA" dirty="0" smtClean="0"/>
              <a:t>Possible return to work (RTW) and retraining supports</a:t>
            </a:r>
            <a:endParaRPr lang="en-CA" dirty="0"/>
          </a:p>
        </p:txBody>
      </p:sp>
    </p:spTree>
    <p:extLst>
      <p:ext uri="{BB962C8B-B14F-4D97-AF65-F5344CB8AC3E}">
        <p14:creationId xmlns:p14="http://schemas.microsoft.com/office/powerpoint/2010/main" val="3161133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t>After a workplace injury, the injured worker may:</a:t>
            </a:r>
            <a:endParaRPr lang="en-US" b="1" dirty="0"/>
          </a:p>
        </p:txBody>
      </p:sp>
      <p:sp>
        <p:nvSpPr>
          <p:cNvPr id="3" name="Content Placeholder 2"/>
          <p:cNvSpPr>
            <a:spLocks noGrp="1"/>
          </p:cNvSpPr>
          <p:nvPr>
            <p:ph idx="1"/>
          </p:nvPr>
        </p:nvSpPr>
        <p:spPr/>
        <p:txBody>
          <a:bodyPr>
            <a:noAutofit/>
          </a:bodyPr>
          <a:lstStyle/>
          <a:p>
            <a:r>
              <a:rPr lang="en-CA" sz="4000" dirty="0" smtClean="0"/>
              <a:t>RTW with </a:t>
            </a:r>
            <a:r>
              <a:rPr lang="en-CA" sz="4000" dirty="0"/>
              <a:t>the accident </a:t>
            </a:r>
            <a:r>
              <a:rPr lang="en-CA" sz="4000" dirty="0" smtClean="0"/>
              <a:t>employer</a:t>
            </a:r>
            <a:endParaRPr lang="en-CA" sz="4000" dirty="0"/>
          </a:p>
          <a:p>
            <a:endParaRPr lang="en-CA" sz="4000" dirty="0" smtClean="0"/>
          </a:p>
          <a:p>
            <a:r>
              <a:rPr lang="en-CA" sz="4000" dirty="0" smtClean="0"/>
              <a:t>Return </a:t>
            </a:r>
            <a:r>
              <a:rPr lang="en-CA" sz="4000" dirty="0"/>
              <a:t>to work with another employer, usually after some </a:t>
            </a:r>
            <a:r>
              <a:rPr lang="en-CA" sz="4000" dirty="0" smtClean="0"/>
              <a:t>training</a:t>
            </a:r>
            <a:r>
              <a:rPr lang="en-CA" sz="4000" dirty="0"/>
              <a:t> </a:t>
            </a:r>
            <a:r>
              <a:rPr lang="en-CA" sz="4000" dirty="0" smtClean="0"/>
              <a:t>– </a:t>
            </a:r>
            <a:r>
              <a:rPr lang="en-CA" sz="4000" dirty="0"/>
              <a:t>partial </a:t>
            </a:r>
            <a:r>
              <a:rPr lang="en-CA" sz="4000" dirty="0" smtClean="0"/>
              <a:t>LOE?</a:t>
            </a:r>
          </a:p>
          <a:p>
            <a:endParaRPr lang="en-CA" sz="4000" dirty="0"/>
          </a:p>
          <a:p>
            <a:r>
              <a:rPr lang="en-CA" sz="4000" dirty="0" smtClean="0"/>
              <a:t>Unable to RTW - should get full LOE (not competitively employable)</a:t>
            </a:r>
            <a:endParaRPr lang="en-CA" sz="4000" dirty="0"/>
          </a:p>
        </p:txBody>
      </p:sp>
    </p:spTree>
    <p:extLst>
      <p:ext uri="{BB962C8B-B14F-4D97-AF65-F5344CB8AC3E}">
        <p14:creationId xmlns:p14="http://schemas.microsoft.com/office/powerpoint/2010/main" val="433224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t>WSIB RTW Principles</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Early and appropriate RTW that maintains the dignity and productivity  of the injured worker during the rehabilitation and recovery process.</a:t>
            </a:r>
          </a:p>
          <a:p>
            <a:endParaRPr lang="en-US" dirty="0" smtClean="0"/>
          </a:p>
          <a:p>
            <a:r>
              <a:rPr lang="en-US" dirty="0" smtClean="0"/>
              <a:t>Barriers must be addressed through early supports and services. </a:t>
            </a:r>
          </a:p>
          <a:p>
            <a:endParaRPr lang="en-US" dirty="0" smtClean="0"/>
          </a:p>
          <a:p>
            <a:r>
              <a:rPr lang="en-US" dirty="0" smtClean="0"/>
              <a:t>Greatest opportunity for a successful RTW is with the injury employer, including training for a new position. </a:t>
            </a:r>
          </a:p>
          <a:p>
            <a:endParaRPr lang="en-US" dirty="0" smtClean="0"/>
          </a:p>
          <a:p>
            <a:r>
              <a:rPr lang="en-US" dirty="0" smtClean="0"/>
              <a:t>RTW programs should be of a high quality and practical with the injured worker having meaningful input and choice in relation to the program offered. </a:t>
            </a:r>
            <a:endParaRPr lang="en-US" dirty="0"/>
          </a:p>
        </p:txBody>
      </p:sp>
    </p:spTree>
    <p:extLst>
      <p:ext uri="{BB962C8B-B14F-4D97-AF65-F5344CB8AC3E}">
        <p14:creationId xmlns:p14="http://schemas.microsoft.com/office/powerpoint/2010/main" val="661633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a:t>Role of </a:t>
            </a:r>
            <a:r>
              <a:rPr lang="en-CA" b="1" dirty="0" smtClean="0"/>
              <a:t>Employer:</a:t>
            </a:r>
            <a:r>
              <a:rPr lang="en-CA" b="1" dirty="0"/>
              <a:t/>
            </a:r>
            <a:br>
              <a:rPr lang="en-CA" b="1" dirty="0"/>
            </a:br>
            <a:r>
              <a:rPr lang="en-CA" b="1" i="1" dirty="0"/>
              <a:t>WSIA</a:t>
            </a:r>
            <a:r>
              <a:rPr lang="en-CA" b="1" dirty="0"/>
              <a:t> Duty to co-operate in RTW</a:t>
            </a:r>
            <a:endParaRPr lang="en-US" b="1" dirty="0"/>
          </a:p>
        </p:txBody>
      </p:sp>
      <p:sp>
        <p:nvSpPr>
          <p:cNvPr id="3" name="Content Placeholder 2"/>
          <p:cNvSpPr>
            <a:spLocks noGrp="1"/>
          </p:cNvSpPr>
          <p:nvPr>
            <p:ph idx="1"/>
          </p:nvPr>
        </p:nvSpPr>
        <p:spPr/>
        <p:txBody>
          <a:bodyPr>
            <a:normAutofit fontScale="70000" lnSpcReduction="20000"/>
          </a:bodyPr>
          <a:lstStyle/>
          <a:p>
            <a:pPr marL="0" lvl="0" indent="0">
              <a:buClr>
                <a:srgbClr val="9B57D3"/>
              </a:buClr>
              <a:buNone/>
            </a:pPr>
            <a:r>
              <a:rPr lang="en-CA" dirty="0"/>
              <a:t>s.40 (1) The employer of an injured worker shall co-operate in the early and safe return to work of the worker by</a:t>
            </a:r>
            <a:r>
              <a:rPr lang="en-CA" dirty="0" smtClean="0"/>
              <a:t>,</a:t>
            </a:r>
          </a:p>
          <a:p>
            <a:pPr marL="0" lvl="0" indent="0">
              <a:buClr>
                <a:srgbClr val="9B57D3"/>
              </a:buClr>
              <a:buNone/>
            </a:pPr>
            <a:endParaRPr lang="en-CA" dirty="0"/>
          </a:p>
          <a:p>
            <a:pPr marL="0" lvl="0" indent="0">
              <a:buClr>
                <a:srgbClr val="9B57D3"/>
              </a:buClr>
              <a:buNone/>
            </a:pPr>
            <a:r>
              <a:rPr lang="en-CA" dirty="0" smtClean="0"/>
              <a:t>(a) contacting </a:t>
            </a:r>
            <a:r>
              <a:rPr lang="en-CA" dirty="0"/>
              <a:t>the worker as soon as possible after the injury occurs and maintaining communication throughout the period of the worker’s recovery and impairment</a:t>
            </a:r>
            <a:r>
              <a:rPr lang="en-CA" dirty="0" smtClean="0"/>
              <a:t>;</a:t>
            </a:r>
          </a:p>
          <a:p>
            <a:pPr marL="0" lvl="0" indent="0">
              <a:buClr>
                <a:srgbClr val="9B57D3"/>
              </a:buClr>
              <a:buNone/>
            </a:pPr>
            <a:endParaRPr lang="en-CA" dirty="0"/>
          </a:p>
          <a:p>
            <a:pPr marL="0" lvl="0" indent="0">
              <a:buClr>
                <a:srgbClr val="9B57D3"/>
              </a:buClr>
              <a:buNone/>
            </a:pPr>
            <a:r>
              <a:rPr lang="en-CA" dirty="0"/>
              <a:t>(b) attempting to provide suitable employment that is available and consistent with the worker’s functional abilities and that, when possible, restores the worker’s pre-injury earnings</a:t>
            </a:r>
            <a:r>
              <a:rPr lang="en-CA" dirty="0" smtClean="0"/>
              <a:t>;</a:t>
            </a:r>
          </a:p>
          <a:p>
            <a:pPr marL="0" lvl="0" indent="0">
              <a:buClr>
                <a:srgbClr val="9B57D3"/>
              </a:buClr>
              <a:buNone/>
            </a:pPr>
            <a:endParaRPr lang="en-CA" dirty="0"/>
          </a:p>
          <a:p>
            <a:pPr marL="0" lvl="0" indent="0">
              <a:buClr>
                <a:srgbClr val="9B57D3"/>
              </a:buClr>
              <a:buNone/>
            </a:pPr>
            <a:r>
              <a:rPr lang="en-CA" dirty="0"/>
              <a:t>(c) giving the Board such information as the Board may request concerning the worker’s return to work; </a:t>
            </a:r>
            <a:r>
              <a:rPr lang="en-CA" dirty="0" smtClean="0"/>
              <a:t>and</a:t>
            </a:r>
          </a:p>
          <a:p>
            <a:pPr marL="0" lvl="0" indent="0">
              <a:buClr>
                <a:srgbClr val="9B57D3"/>
              </a:buClr>
              <a:buNone/>
            </a:pPr>
            <a:endParaRPr lang="en-CA" dirty="0"/>
          </a:p>
          <a:p>
            <a:pPr marL="0" lvl="0" indent="0">
              <a:buClr>
                <a:srgbClr val="9B57D3"/>
              </a:buClr>
              <a:buNone/>
            </a:pPr>
            <a:r>
              <a:rPr lang="en-CA" dirty="0"/>
              <a:t>(d) doing such other things as may be prescribed. </a:t>
            </a:r>
          </a:p>
          <a:p>
            <a:pPr marL="0" indent="0">
              <a:buNone/>
            </a:pPr>
            <a:endParaRPr lang="en-US" dirty="0"/>
          </a:p>
        </p:txBody>
      </p:sp>
    </p:spTree>
    <p:extLst>
      <p:ext uri="{BB962C8B-B14F-4D97-AF65-F5344CB8AC3E}">
        <p14:creationId xmlns:p14="http://schemas.microsoft.com/office/powerpoint/2010/main" val="786157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t>Role of Worker:</a:t>
            </a:r>
            <a:br>
              <a:rPr lang="en-CA" b="1" dirty="0" smtClean="0"/>
            </a:br>
            <a:r>
              <a:rPr lang="en-CA" b="1" i="1" dirty="0" smtClean="0"/>
              <a:t>WSIA</a:t>
            </a:r>
            <a:r>
              <a:rPr lang="en-CA" b="1" dirty="0" smtClean="0"/>
              <a:t> Duty to co-operate in RTW</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(2) The worker shall co-operate in his or her early and safe return to work by,</a:t>
            </a:r>
          </a:p>
          <a:p>
            <a:endParaRPr lang="en-US" dirty="0" smtClean="0"/>
          </a:p>
          <a:p>
            <a:r>
              <a:rPr lang="en-US" dirty="0" smtClean="0"/>
              <a:t>(a)  contacting his or her employer as soon as possible after the injury occurs and maintaining communication throughout the period of the worker’s recovery and impairment;</a:t>
            </a:r>
          </a:p>
          <a:p>
            <a:endParaRPr lang="en-US" dirty="0" smtClean="0"/>
          </a:p>
          <a:p>
            <a:r>
              <a:rPr lang="en-US" dirty="0" smtClean="0"/>
              <a:t>(b)  assisting the employer, as may be required or requested, to identify suitable employment that is available and consistent with the worker’s functional abilities and that, when possible, restores his or her pre-injury earnings;</a:t>
            </a:r>
          </a:p>
          <a:p>
            <a:endParaRPr lang="en-US" dirty="0" smtClean="0"/>
          </a:p>
          <a:p>
            <a:r>
              <a:rPr lang="en-US" dirty="0" smtClean="0"/>
              <a:t>(c)  giving the Board such information as the Board may request concerning the worker’s return to work; and</a:t>
            </a:r>
          </a:p>
          <a:p>
            <a:endParaRPr lang="en-US" dirty="0" smtClean="0"/>
          </a:p>
          <a:p>
            <a:r>
              <a:rPr lang="en-US" dirty="0" smtClean="0"/>
              <a:t>(d)  doing such other things as may be prescribed. </a:t>
            </a:r>
            <a:endParaRPr lang="en-US" dirty="0"/>
          </a:p>
        </p:txBody>
      </p:sp>
    </p:spTree>
    <p:extLst>
      <p:ext uri="{BB962C8B-B14F-4D97-AF65-F5344CB8AC3E}">
        <p14:creationId xmlns:p14="http://schemas.microsoft.com/office/powerpoint/2010/main" val="38416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t>Re-Employment Obligation</a:t>
            </a:r>
            <a:endParaRPr lang="en-US" b="1" dirty="0"/>
          </a:p>
        </p:txBody>
      </p:sp>
      <p:sp>
        <p:nvSpPr>
          <p:cNvPr id="3" name="Content Placeholder 2"/>
          <p:cNvSpPr>
            <a:spLocks noGrp="1"/>
          </p:cNvSpPr>
          <p:nvPr>
            <p:ph idx="1"/>
          </p:nvPr>
        </p:nvSpPr>
        <p:spPr/>
        <p:txBody>
          <a:bodyPr/>
          <a:lstStyle/>
          <a:p>
            <a:r>
              <a:rPr lang="en-CA" dirty="0" smtClean="0"/>
              <a:t>The WSIB </a:t>
            </a:r>
            <a:r>
              <a:rPr lang="en-CA" dirty="0"/>
              <a:t>has no reinstatement </a:t>
            </a:r>
            <a:r>
              <a:rPr lang="en-CA" dirty="0" smtClean="0"/>
              <a:t>power, unlike the Human Rights Tribunal of Ontario (HRTO).</a:t>
            </a:r>
            <a:endParaRPr lang="en-CA" dirty="0"/>
          </a:p>
          <a:p>
            <a:r>
              <a:rPr lang="en-CA" dirty="0"/>
              <a:t>Under </a:t>
            </a:r>
            <a:r>
              <a:rPr lang="en-CA" dirty="0" smtClean="0"/>
              <a:t>s.41, </a:t>
            </a:r>
            <a:r>
              <a:rPr lang="en-CA" dirty="0"/>
              <a:t>the employer </a:t>
            </a:r>
            <a:r>
              <a:rPr lang="en-CA" dirty="0" smtClean="0"/>
              <a:t>has a </a:t>
            </a:r>
            <a:r>
              <a:rPr lang="en-CA" dirty="0"/>
              <a:t>limited duty to </a:t>
            </a:r>
            <a:r>
              <a:rPr lang="en-CA" dirty="0" smtClean="0"/>
              <a:t>re-employ, when:</a:t>
            </a:r>
          </a:p>
          <a:p>
            <a:pPr marL="0" indent="0">
              <a:buNone/>
            </a:pPr>
            <a:r>
              <a:rPr lang="en-CA" dirty="0" smtClean="0"/>
              <a:t>-IW unable to work due to work-related injury; and </a:t>
            </a:r>
          </a:p>
          <a:p>
            <a:pPr marL="0" indent="0">
              <a:buNone/>
            </a:pPr>
            <a:r>
              <a:rPr lang="en-CA" dirty="0" smtClean="0"/>
              <a:t>-IW </a:t>
            </a:r>
            <a:r>
              <a:rPr lang="en-CA" dirty="0"/>
              <a:t>continuously employed there at least 1 year</a:t>
            </a:r>
          </a:p>
          <a:p>
            <a:pPr marL="0" indent="0">
              <a:buNone/>
            </a:pPr>
            <a:r>
              <a:rPr lang="en-CA" dirty="0" smtClean="0"/>
              <a:t>-N/A </a:t>
            </a:r>
            <a:r>
              <a:rPr lang="en-CA" dirty="0"/>
              <a:t>if employer regularly employs </a:t>
            </a:r>
            <a:r>
              <a:rPr lang="en-CA" dirty="0" smtClean="0"/>
              <a:t>fewer </a:t>
            </a:r>
            <a:r>
              <a:rPr lang="en-CA" dirty="0"/>
              <a:t>than 20 </a:t>
            </a:r>
            <a:r>
              <a:rPr lang="en-CA" dirty="0" smtClean="0"/>
              <a:t>workers</a:t>
            </a:r>
            <a:endParaRPr lang="en-CA" dirty="0"/>
          </a:p>
        </p:txBody>
      </p:sp>
    </p:spTree>
    <p:extLst>
      <p:ext uri="{BB962C8B-B14F-4D97-AF65-F5344CB8AC3E}">
        <p14:creationId xmlns:p14="http://schemas.microsoft.com/office/powerpoint/2010/main" val="3867180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t>Re-Employment Obligations Cont’d</a:t>
            </a:r>
            <a:endParaRPr lang="en-US" b="1" dirty="0"/>
          </a:p>
        </p:txBody>
      </p:sp>
      <p:sp>
        <p:nvSpPr>
          <p:cNvPr id="3" name="Content Placeholder 2"/>
          <p:cNvSpPr>
            <a:spLocks noGrp="1"/>
          </p:cNvSpPr>
          <p:nvPr>
            <p:ph idx="1"/>
          </p:nvPr>
        </p:nvSpPr>
        <p:spPr/>
        <p:txBody>
          <a:bodyPr>
            <a:normAutofit/>
          </a:bodyPr>
          <a:lstStyle/>
          <a:p>
            <a:r>
              <a:rPr lang="en-CA" dirty="0" smtClean="0"/>
              <a:t>If worker severs employment relationship, no re-employment obligation applies</a:t>
            </a:r>
          </a:p>
          <a:p>
            <a:pPr marL="0" indent="0">
              <a:buNone/>
            </a:pPr>
            <a:endParaRPr lang="en-CA" dirty="0"/>
          </a:p>
          <a:p>
            <a:pPr marL="0" indent="0">
              <a:buNone/>
            </a:pPr>
            <a:r>
              <a:rPr lang="en-CA" b="1" dirty="0" smtClean="0"/>
              <a:t>Duration of Re-Employment Obligation – Re-Employ until the earliest:</a:t>
            </a:r>
          </a:p>
          <a:p>
            <a:pPr marL="0" indent="0">
              <a:buNone/>
            </a:pPr>
            <a:endParaRPr lang="en-CA" dirty="0" smtClean="0"/>
          </a:p>
          <a:p>
            <a:pPr marL="0" indent="0">
              <a:buNone/>
            </a:pPr>
            <a:r>
              <a:rPr lang="en-CA" dirty="0" smtClean="0"/>
              <a:t>-two-years from date of injury</a:t>
            </a:r>
          </a:p>
          <a:p>
            <a:pPr marL="0" indent="0">
              <a:buNone/>
            </a:pPr>
            <a:r>
              <a:rPr lang="en-CA" dirty="0" smtClean="0"/>
              <a:t>-one year after the worker is able to perform the essential duties of their pre-injury job, or</a:t>
            </a:r>
          </a:p>
          <a:p>
            <a:pPr marL="0" indent="0">
              <a:buNone/>
            </a:pPr>
            <a:r>
              <a:rPr lang="en-CA" dirty="0" smtClean="0"/>
              <a:t>-the date the worker reaches age 65</a:t>
            </a:r>
          </a:p>
        </p:txBody>
      </p:sp>
    </p:spTree>
    <p:extLst>
      <p:ext uri="{BB962C8B-B14F-4D97-AF65-F5344CB8AC3E}">
        <p14:creationId xmlns:p14="http://schemas.microsoft.com/office/powerpoint/2010/main" val="3411573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t>WSIA s.41(6) Duty to Accommodate</a:t>
            </a:r>
            <a:endParaRPr lang="en-US" b="1" dirty="0"/>
          </a:p>
        </p:txBody>
      </p:sp>
      <p:sp>
        <p:nvSpPr>
          <p:cNvPr id="3" name="Content Placeholder 2"/>
          <p:cNvSpPr>
            <a:spLocks noGrp="1"/>
          </p:cNvSpPr>
          <p:nvPr>
            <p:ph idx="1"/>
          </p:nvPr>
        </p:nvSpPr>
        <p:spPr/>
        <p:txBody>
          <a:bodyPr/>
          <a:lstStyle/>
          <a:p>
            <a:r>
              <a:rPr lang="en-CA" dirty="0" smtClean="0"/>
              <a:t>s.41(6</a:t>
            </a:r>
            <a:r>
              <a:rPr lang="en-CA" dirty="0"/>
              <a:t>) Duty to accommodate</a:t>
            </a:r>
          </a:p>
          <a:p>
            <a:pPr marL="0" indent="0" algn="just">
              <a:buNone/>
            </a:pPr>
            <a:r>
              <a:rPr lang="en-CA" i="1" dirty="0"/>
              <a:t>“The employer shall accommodate the work or the workplace for the worker to the extent that the accommodation does not cause the employer undue hardship</a:t>
            </a:r>
            <a:r>
              <a:rPr lang="en-CA" i="1" dirty="0" smtClean="0"/>
              <a:t>.” </a:t>
            </a:r>
            <a:endParaRPr lang="en-CA" i="1" dirty="0"/>
          </a:p>
          <a:p>
            <a:endParaRPr lang="en-US" dirty="0"/>
          </a:p>
        </p:txBody>
      </p:sp>
    </p:spTree>
    <p:extLst>
      <p:ext uri="{BB962C8B-B14F-4D97-AF65-F5344CB8AC3E}">
        <p14:creationId xmlns:p14="http://schemas.microsoft.com/office/powerpoint/2010/main" val="24218435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370</TotalTime>
  <Words>1433</Words>
  <Application>Microsoft Office PowerPoint</Application>
  <PresentationFormat>Widescreen</PresentationFormat>
  <Paragraphs>109</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 Return to Work After Injury:  The WSIB process </vt:lpstr>
      <vt:lpstr>WSIB Benefits</vt:lpstr>
      <vt:lpstr>After a workplace injury, the injured worker may:</vt:lpstr>
      <vt:lpstr>WSIB RTW Principles</vt:lpstr>
      <vt:lpstr>Role of Employer: WSIA Duty to co-operate in RTW</vt:lpstr>
      <vt:lpstr>Role of Worker: WSIA Duty to co-operate in RTW</vt:lpstr>
      <vt:lpstr>Re-Employment Obligation</vt:lpstr>
      <vt:lpstr>Re-Employment Obligations Cont’d</vt:lpstr>
      <vt:lpstr>WSIA s.41(6) Duty to Accommodate</vt:lpstr>
      <vt:lpstr>Undue Hardship</vt:lpstr>
      <vt:lpstr>Suitable Work</vt:lpstr>
      <vt:lpstr>Return to Work With Accident Employer</vt:lpstr>
      <vt:lpstr>Return to Work With Accident Employer </vt:lpstr>
      <vt:lpstr>Unable to RTW With Injury Employer: Deeming</vt:lpstr>
      <vt:lpstr>Unable to RTW With Injury Employer: Re-Training</vt:lpstr>
      <vt:lpstr>Unable to RTW With Injury Employer: Re-Training Complete</vt:lpstr>
      <vt:lpstr>Common issues in re-training program?</vt:lpstr>
      <vt:lpstr>Additional Advice</vt:lpstr>
    </vt:vector>
  </TitlesOfParts>
  <Company>Legal Aid Ontario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Return to Work After Injury: The WSIB process  Presentation to Hamilton and District Injured Workers Groups  Presentation by Chris Grawey, Injured Workers Community Legal Clinic</dc:title>
  <dc:creator>Chris Grawey (IWC)</dc:creator>
  <cp:lastModifiedBy>Chris Grawey (IWC)</cp:lastModifiedBy>
  <cp:revision>96</cp:revision>
  <dcterms:created xsi:type="dcterms:W3CDTF">2025-08-25T17:10:23Z</dcterms:created>
  <dcterms:modified xsi:type="dcterms:W3CDTF">2025-08-27T12:39:37Z</dcterms:modified>
</cp:coreProperties>
</file>